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5" r:id="rId2"/>
    <p:sldId id="257" r:id="rId3"/>
    <p:sldId id="261" r:id="rId4"/>
    <p:sldId id="278" r:id="rId5"/>
    <p:sldId id="262" r:id="rId6"/>
    <p:sldId id="267" r:id="rId7"/>
    <p:sldId id="263" r:id="rId8"/>
    <p:sldId id="283" r:id="rId9"/>
    <p:sldId id="265" r:id="rId10"/>
    <p:sldId id="269" r:id="rId11"/>
    <p:sldId id="266" r:id="rId12"/>
    <p:sldId id="280" r:id="rId13"/>
    <p:sldId id="27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1" r:id="rId22"/>
    <p:sldId id="259" r:id="rId23"/>
    <p:sldId id="260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ékely" initials="S" lastIdx="3" clrIdx="0"/>
  <p:cmAuthor id="1" name="Balázs Kapitány" initials="BK" lastIdx="3" clrIdx="1">
    <p:extLst/>
  </p:cmAuthor>
  <p:cmAuthor id="2" name="Barna Gergő" initials="BG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E67"/>
    <a:srgbClr val="007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24" autoAdjust="0"/>
  </p:normalViewPr>
  <p:slideViewPr>
    <p:cSldViewPr>
      <p:cViewPr>
        <p:scale>
          <a:sx n="90" d="100"/>
          <a:sy n="90" d="100"/>
        </p:scale>
        <p:origin x="-139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86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zs Kapitány" userId="b788db3229f19056" providerId="LiveId" clId="{66747EAB-67EA-4C58-BA3F-46A652EF44EC}"/>
    <pc:docChg chg="undo custSel modSld sldOrd">
      <pc:chgData name="Balázs Kapitány" userId="b788db3229f19056" providerId="LiveId" clId="{66747EAB-67EA-4C58-BA3F-46A652EF44EC}" dt="2020-04-15T15:18:01.644" v="512"/>
      <pc:docMkLst>
        <pc:docMk/>
      </pc:docMkLst>
      <pc:sldChg chg="modSp addCm modCm">
        <pc:chgData name="Balázs Kapitány" userId="b788db3229f19056" providerId="LiveId" clId="{66747EAB-67EA-4C58-BA3F-46A652EF44EC}" dt="2020-04-15T15:17:27.242" v="510"/>
        <pc:sldMkLst>
          <pc:docMk/>
          <pc:sldMk cId="2333150274" sldId="257"/>
        </pc:sldMkLst>
        <pc:spChg chg="mod">
          <ac:chgData name="Balázs Kapitány" userId="b788db3229f19056" providerId="LiveId" clId="{66747EAB-67EA-4C58-BA3F-46A652EF44EC}" dt="2020-04-15T14:54:59.070" v="237" actId="20577"/>
          <ac:spMkLst>
            <pc:docMk/>
            <pc:sldMk cId="2333150274" sldId="257"/>
            <ac:spMk id="3" creationId="{00000000-0000-0000-0000-000000000000}"/>
          </ac:spMkLst>
        </pc:spChg>
      </pc:sldChg>
      <pc:sldChg chg="modSp ord addCm modCm">
        <pc:chgData name="Balázs Kapitány" userId="b788db3229f19056" providerId="LiveId" clId="{66747EAB-67EA-4C58-BA3F-46A652EF44EC}" dt="2020-04-15T15:18:01.644" v="512"/>
        <pc:sldMkLst>
          <pc:docMk/>
          <pc:sldMk cId="2249498884" sldId="259"/>
        </pc:sldMkLst>
        <pc:spChg chg="mod">
          <ac:chgData name="Balázs Kapitány" userId="b788db3229f19056" providerId="LiveId" clId="{66747EAB-67EA-4C58-BA3F-46A652EF44EC}" dt="2020-04-15T14:54:03.401" v="224" actId="207"/>
          <ac:spMkLst>
            <pc:docMk/>
            <pc:sldMk cId="2249498884" sldId="259"/>
            <ac:spMk id="3" creationId="{00000000-0000-0000-0000-000000000000}"/>
          </ac:spMkLst>
        </pc:spChg>
      </pc:sldChg>
      <pc:sldChg chg="ord">
        <pc:chgData name="Balázs Kapitány" userId="b788db3229f19056" providerId="LiveId" clId="{66747EAB-67EA-4C58-BA3F-46A652EF44EC}" dt="2020-04-15T14:35:36.694" v="29"/>
        <pc:sldMkLst>
          <pc:docMk/>
          <pc:sldMk cId="2517280677" sldId="260"/>
        </pc:sldMkLst>
      </pc:sldChg>
      <pc:sldChg chg="modSp">
        <pc:chgData name="Balázs Kapitány" userId="b788db3229f19056" providerId="LiveId" clId="{66747EAB-67EA-4C58-BA3F-46A652EF44EC}" dt="2020-04-15T14:48:19.409" v="218" actId="207"/>
        <pc:sldMkLst>
          <pc:docMk/>
          <pc:sldMk cId="4065681272" sldId="271"/>
        </pc:sldMkLst>
        <pc:graphicFrameChg chg="modGraphic">
          <ac:chgData name="Balázs Kapitány" userId="b788db3229f19056" providerId="LiveId" clId="{66747EAB-67EA-4C58-BA3F-46A652EF44EC}" dt="2020-04-15T14:48:19.409" v="218" actId="207"/>
          <ac:graphicFrameMkLst>
            <pc:docMk/>
            <pc:sldMk cId="4065681272" sldId="271"/>
            <ac:graphicFrameMk id="3" creationId="{00000000-0000-0000-0000-000000000000}"/>
          </ac:graphicFrameMkLst>
        </pc:graphicFrameChg>
      </pc:sldChg>
      <pc:sldChg chg="modSp">
        <pc:chgData name="Balázs Kapitány" userId="b788db3229f19056" providerId="LiveId" clId="{66747EAB-67EA-4C58-BA3F-46A652EF44EC}" dt="2020-04-15T15:03:14.022" v="370" actId="207"/>
        <pc:sldMkLst>
          <pc:docMk/>
          <pc:sldMk cId="3546787062" sldId="280"/>
        </pc:sldMkLst>
        <pc:spChg chg="mod">
          <ac:chgData name="Balázs Kapitány" userId="b788db3229f19056" providerId="LiveId" clId="{66747EAB-67EA-4C58-BA3F-46A652EF44EC}" dt="2020-04-15T15:03:14.022" v="370" actId="207"/>
          <ac:spMkLst>
            <pc:docMk/>
            <pc:sldMk cId="3546787062" sldId="280"/>
            <ac:spMk id="3" creationId="{00000000-0000-0000-0000-000000000000}"/>
          </ac:spMkLst>
        </pc:spChg>
      </pc:sldChg>
      <pc:sldChg chg="modSp addCm modCm">
        <pc:chgData name="Balázs Kapitány" userId="b788db3229f19056" providerId="LiveId" clId="{66747EAB-67EA-4C58-BA3F-46A652EF44EC}" dt="2020-04-15T15:11:13.479" v="508" actId="20577"/>
        <pc:sldMkLst>
          <pc:docMk/>
          <pc:sldMk cId="479766114" sldId="281"/>
        </pc:sldMkLst>
        <pc:spChg chg="mod">
          <ac:chgData name="Balázs Kapitány" userId="b788db3229f19056" providerId="LiveId" clId="{66747EAB-67EA-4C58-BA3F-46A652EF44EC}" dt="2020-04-15T15:11:13.479" v="508" actId="20577"/>
          <ac:spMkLst>
            <pc:docMk/>
            <pc:sldMk cId="479766114" sldId="281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FFAB6-5D99-4F17-B08C-B5649B36A51C}" type="datetimeFigureOut">
              <a:rPr lang="hu-HU" smtClean="0"/>
              <a:pPr/>
              <a:t>2020. 04. 16.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974C7-B7BD-45B8-A93E-3586B217026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582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9167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028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1701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772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389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6918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4943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1642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8117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749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69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021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0524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2612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5465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5059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518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74C7-B7BD-45B8-A93E-3586B217026F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37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4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2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3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7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3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4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0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4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0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1DCE-44A2-408C-AAAE-7875A912E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6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A koronavírus Erdélyben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47C2-1475-4F4A-97A3-7873B946BD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1DCE-44A2-408C-AAAE-7875A912E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3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21E6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Munkak2010\!ERDELYSTAT\Adatbazisok\GDP\barna.gergo@erdelystat.r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00" y="3000600"/>
            <a:ext cx="8280000" cy="1800000"/>
          </a:xfrm>
        </p:spPr>
        <p:txBody>
          <a:bodyPr>
            <a:normAutofit/>
          </a:bodyPr>
          <a:lstStyle/>
          <a:p>
            <a:r>
              <a:rPr lang="hu-HU" sz="4000" dirty="0" smtClean="0">
                <a:solidFill>
                  <a:srgbClr val="007C6C"/>
                </a:solidFill>
              </a:rPr>
              <a:t>Kutatási eredmények I.</a:t>
            </a:r>
            <a:br>
              <a:rPr lang="hu-HU" sz="4000" dirty="0" smtClean="0">
                <a:solidFill>
                  <a:srgbClr val="007C6C"/>
                </a:solidFill>
              </a:rPr>
            </a:br>
            <a:r>
              <a:rPr lang="hu-HU" sz="4000" dirty="0" smtClean="0">
                <a:solidFill>
                  <a:srgbClr val="007C6C"/>
                </a:solidFill>
              </a:rPr>
              <a:t/>
            </a:r>
            <a:br>
              <a:rPr lang="hu-HU" sz="4000" dirty="0" smtClean="0">
                <a:solidFill>
                  <a:srgbClr val="007C6C"/>
                </a:solidFill>
              </a:rPr>
            </a:br>
            <a:r>
              <a:rPr lang="hu-HU" sz="2400" dirty="0" smtClean="0"/>
              <a:t>2020</a:t>
            </a:r>
            <a:r>
              <a:rPr lang="hu-HU" sz="2400" dirty="0"/>
              <a:t>. április 16</a:t>
            </a:r>
            <a:r>
              <a:rPr lang="hu-HU" sz="2400" dirty="0" smtClean="0"/>
              <a:t>.</a:t>
            </a:r>
            <a:endParaRPr lang="hu-HU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614861"/>
            <a:ext cx="8280000" cy="106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63000"/>
            <a:ext cx="8640000" cy="108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7. </a:t>
            </a:r>
            <a:r>
              <a:rPr lang="hu-HU" sz="2400" dirty="0"/>
              <a:t>Amennyiben Ön megfertőződne, mit gondol, milyen lefolyású lenne a betegsége?</a:t>
            </a:r>
            <a:br>
              <a:rPr lang="hu-HU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Jelentősebb eltérések háttérváltozók szerint (skálaátlag).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625613"/>
              </p:ext>
            </p:extLst>
          </p:nvPr>
        </p:nvGraphicFramePr>
        <p:xfrm>
          <a:off x="2824088" y="1412776"/>
          <a:ext cx="3605363" cy="53083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46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5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1135"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Skálaátlag*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135">
                <a:tc row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Férfi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Nő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2,52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2,64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3,23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2,67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2,38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2,32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Kockázati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csoport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alacsony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2,01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Alacsony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2,46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Közepesen magas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3,12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magas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3,84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1135"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</a:t>
                      </a:r>
                      <a:r>
                        <a:rPr lang="hu-HU" sz="1300" b="1" u="none" strike="noStrike" baseline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válaszadó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2,40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1135">
                <a:tc gridSpan="3">
                  <a:txBody>
                    <a:bodyPr/>
                    <a:lstStyle/>
                    <a:p>
                      <a:pPr lvl="0"/>
                      <a:r>
                        <a:rPr lang="hu-H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Skála:</a:t>
                      </a:r>
                    </a:p>
                    <a:p>
                      <a:pPr marL="108000" lvl="0"/>
                      <a:r>
                        <a:rPr lang="hu-HU" sz="10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Enyhe lefolyású lenne, nem kerülnék kórházba 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08000" lvl="0"/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</a:t>
                      </a:r>
                      <a:r>
                        <a:rPr lang="hu-HU" sz="10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Közepes lefolyású lenne, de nem kerülnék kórházba 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08000" lvl="0"/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Közepes lefolyású lenne, valószínű kórházba kerülnék 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08000" lvl="0"/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Súlyosan érintene, de valószínű felépülnék 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08000" lvl="0"/>
                      <a:r>
                        <a:rPr lang="hu-H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Súlyosan érintene, valószínűleg nem élném túl</a:t>
                      </a:r>
                      <a:endParaRPr lang="hu-HU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2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8. </a:t>
            </a:r>
            <a:r>
              <a:rPr lang="hu-HU" sz="2400" dirty="0"/>
              <a:t>Hogyan védekezik a koronavírus ellen? (%)</a:t>
            </a:r>
            <a:br>
              <a:rPr lang="hu-HU" sz="2400" dirty="0"/>
            </a:br>
            <a:r>
              <a:rPr lang="hu-HU" sz="800" dirty="0"/>
              <a:t/>
            </a:r>
            <a:br>
              <a:rPr lang="hu-HU" sz="800" dirty="0"/>
            </a:br>
            <a:r>
              <a:rPr lang="hu-HU" sz="1600" dirty="0">
                <a:solidFill>
                  <a:srgbClr val="007C6C"/>
                </a:solidFill>
              </a:rPr>
              <a:t>Több lehetséges válasz, az összeg nem adja ki a 100%-ot.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1" y="1268760"/>
            <a:ext cx="8264299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47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4704"/>
            <a:ext cx="8640000" cy="720000"/>
          </a:xfrm>
        </p:spPr>
        <p:txBody>
          <a:bodyPr>
            <a:noAutofit/>
          </a:bodyPr>
          <a:lstStyle/>
          <a:p>
            <a:r>
              <a:rPr lang="hu-HU" sz="3600" dirty="0"/>
              <a:t>Összegzés (I.)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980728"/>
            <a:ext cx="8280000" cy="5760000"/>
          </a:xfrm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 válaszadók egészségügyi érintettsége még nagyon alacsony: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válaszadók mintegy 3%-a gondolja azt, hogy megfertőződhetett a vírussal, voltak erre utaló tünetei (viszont a tesztelési szakaszig nem jutottak el). Csupán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0,1%-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számolt be arról, hogy pozitív </a:t>
            </a:r>
            <a:r>
              <a:rPr lang="hu-H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koronavírusteszt-eredménye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van.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1% alatti azoknak az aránya, akiknek a családjában, közeli ismerősei körében volt bizonyítottan a koronavírus által okozott betegség vagy haláleset.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Megfertőződését a válaszadók kevesebb mint negyede tartja valószínűnek: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válaszadók 3%-a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tartja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nagyon valószínűnek, 19% pedig inkább valószínűnek, hogy elkapja a koronavírust, a többség ennél kisebb esélyt lát erre.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megfertőződésüket a legmagasabb kockázati csoportba tartozók tartják a leginkább valószínűnek (a nagyon súlyos krónikus betegek, illetve a közepesen súlyos betegséggel rendelkező 60 év felettiek). Valamivel átlag feletti a közép-erdélyi, városi, fiatalabb, magasabb iskolai végzettséggel rendelkezők körében is a megbetegedést valószínűnek tartók aránya. Gazdasági ágazatok szerint a megfertőződés kockázatát a közigazgatásban, az egészségügyben és az alapszolgáltatási ágazatokban (energia, gáz, víz, szennyvíz, hulladék) dolgozók becsülik jelentősnek.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Egy esetleges megbetegedés esetében nagymértékben megoszlanak a vélemények arról, hogy ennek lefolyása mennyire lenne súlyos: a válaszadók 51%-a enyhe vagy közepes szintű tünetekre számít, amivel nem kerülne kórházba, 23%-a gondolja, hogy kórházi kezelésre szorulna, illetve 5% azoknak az aránya, akik nagyon súlyos, akár végzetes kimenetelű megbetegedéstől tartanak. A betegségük súlyos lefolyását inkább nők, idősek, alacsonyan iskolázottak, illetve a magas kockázati csoportba tartozók tartják valószínűbbnek.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 védekezést mindenki fontosnak tartja: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válaszadók 99%-a fontosnak tartja a rendkívüli védekezést a járvány idején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legelterjedtebb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védekezési formák a kérdőívben felkínáltak közül a gyakoribb, alaposabb kézmosás, az otthon tartózkodás, a személyes kapcsolatok csökkentése. Ugyanakkor a válaszadók mintegy fele gyakrabban takarít, fertőtlenít, és mintegy egyharmaduk védőfelszerelést használ, ha kimegy a házból. Hasonló az aránya azoknak, akik ebben a periódusban több vitamint szednek, mint a megszokott körülmények között.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069000"/>
            <a:ext cx="828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221E6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hu-HU" sz="2800" b="1" dirty="0"/>
              <a:t>II. Kijárási tilalom, közösségi távolságtartás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459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9. </a:t>
            </a:r>
            <a:r>
              <a:rPr lang="hu-HU" sz="2400" dirty="0"/>
              <a:t>A kijárási szigorításokat követően melyik kijelentés jellemzi legjobban az Ön helyzetét, függetlenül az okoktól? (%)</a:t>
            </a:r>
            <a:endParaRPr lang="hu-HU" sz="1600" dirty="0">
              <a:solidFill>
                <a:srgbClr val="007C6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0" y="1268760"/>
            <a:ext cx="826048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25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10. </a:t>
            </a:r>
            <a:r>
              <a:rPr lang="hu-HU" sz="2400" dirty="0"/>
              <a:t>A szigorításokat követően milyen gyakran jár ki a házból</a:t>
            </a:r>
            <a:r>
              <a:rPr lang="ro-RO" sz="2400" dirty="0"/>
              <a:t>?</a:t>
            </a:r>
            <a:br>
              <a:rPr lang="ro-RO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Jelentősebb eltérések háttérváltozók szerint (%).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92724"/>
              </p:ext>
            </p:extLst>
          </p:nvPr>
        </p:nvGraphicFramePr>
        <p:xfrm>
          <a:off x="521906" y="927900"/>
          <a:ext cx="8100188" cy="5741460"/>
        </p:xfrm>
        <a:graphic>
          <a:graphicData uri="http://schemas.openxmlformats.org/drawingml/2006/table">
            <a:tbl>
              <a:tblPr/>
              <a:tblGrid>
                <a:gridCol w="82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3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9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09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52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11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41436"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05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05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Többet,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ugyanannyit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Kevesebbet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Szinte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egyáltalán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Egyáltalán nem jár ki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Elkülönítés,</a:t>
                      </a:r>
                      <a:r>
                        <a:rPr lang="hu-HU" sz="1050" b="1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arantén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436">
                <a:tc rowSpan="5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Település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mérete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 lakos alatt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lakos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15000 lakos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ezer lakos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lang="hu-HU" sz="105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ezer lakos 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felett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436">
                <a:tc row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Férfi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Nő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436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év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év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év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</a:t>
                      </a:r>
                      <a:r>
                        <a:rPr lang="hu-HU" sz="105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hu-HU" sz="105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hu-H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év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</a:t>
                      </a:r>
                      <a:r>
                        <a:rPr lang="hu-HU" sz="105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hu-HU" sz="105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1436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436">
                <a:tc rowSpan="1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Aktivitás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Vállalkozó, alkalmazó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Önfoglalkoztató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vezető, szellemi munkát végző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technikus, hivatalnok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kereskedelem, szolgáltatás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szakmunkás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szakképzetlen, egyszerű foglalkozás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Mezőgazdaságban dolgozó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Nyugdíjas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Tanuló vagy egyetemista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Egyéb inaktív (háztartásbeli, GYES, munkanélküli)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41436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Kockázati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csoport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alacsony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Alacsony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52,0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Közepesen magas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</a:t>
                      </a:r>
                      <a:r>
                        <a:rPr lang="hu-HU" sz="105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hu-HU" sz="105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4143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magas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46,3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36,9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05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u-HU" sz="105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41436"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</a:t>
                      </a:r>
                      <a:r>
                        <a:rPr lang="hu-HU" sz="1050" b="1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válaszadó</a:t>
                      </a:r>
                      <a:endParaRPr lang="hu-HU" sz="105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5" marR="5935" marT="5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26,1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52,8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05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36000" marR="36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6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63000"/>
            <a:ext cx="8640000" cy="108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11. </a:t>
            </a:r>
            <a:r>
              <a:rPr lang="hu-HU" sz="2400" dirty="0"/>
              <a:t>Mi okozza a </a:t>
            </a:r>
            <a:r>
              <a:rPr lang="hu-HU" sz="2400" u="sng" dirty="0"/>
              <a:t>három</a:t>
            </a:r>
            <a:r>
              <a:rPr lang="hu-HU" sz="2400" dirty="0"/>
              <a:t> legnagyobb problémát Önnek, Önöknek a jelenlegi helyzetben? (%)</a:t>
            </a:r>
            <a:br>
              <a:rPr lang="hu-HU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Három lehetséges válasz, az összeg nem adja ki a 100%-ot.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0" y="1295400"/>
            <a:ext cx="826048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90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12. </a:t>
            </a:r>
            <a:r>
              <a:rPr lang="hu-HU" sz="2400" dirty="0"/>
              <a:t>Milyen mértékben ért egyet a kormány koronavírus-járvánnyal kapcsolatos intézkedéseivel? (%)</a:t>
            </a:r>
            <a:endParaRPr lang="hu-HU" sz="1600" dirty="0">
              <a:solidFill>
                <a:srgbClr val="007C6C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0" y="1268760"/>
            <a:ext cx="826048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8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63000"/>
            <a:ext cx="8640000" cy="108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13. </a:t>
            </a:r>
            <a:r>
              <a:rPr lang="hu-HU" sz="2400" dirty="0"/>
              <a:t>Milyen mértékben ért egyet a kormány koronavírus-járvánnyal kapcsolatos intézkedéseivel?</a:t>
            </a:r>
            <a:br>
              <a:rPr lang="hu-HU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Jelentősebb eltérések háttérváltozók szerint (%).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94409"/>
              </p:ext>
            </p:extLst>
          </p:nvPr>
        </p:nvGraphicFramePr>
        <p:xfrm>
          <a:off x="1300038" y="1268760"/>
          <a:ext cx="6543925" cy="5420040"/>
        </p:xfrm>
        <a:graphic>
          <a:graphicData uri="http://schemas.openxmlformats.org/drawingml/2006/table">
            <a:tbl>
              <a:tblPr/>
              <a:tblGrid>
                <a:gridCol w="900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655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4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84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5999">
                <a:tc>
                  <a:txBody>
                    <a:bodyPr/>
                    <a:lstStyle/>
                    <a:p>
                      <a:pPr algn="ctr" fontAlgn="b"/>
                      <a:endParaRPr lang="hu-H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Egyetért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 ért egyet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NT, NV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999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Régió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Székelyföld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Közép-Erdély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Partium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Szórvány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5999">
                <a:tc rowSpan="2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Férfi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Nő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5999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év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hu-HU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év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u-HU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év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hu-HU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év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5999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5999">
                <a:tc rowSpan="11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Aktivitás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Vállalkozó, alkalmazó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Önfoglalkoztató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</a:t>
                      </a:r>
                      <a:r>
                        <a:rPr lang="hu-HU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vezető, szellemi munkát végző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technikus, hivatalnok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kereskedelem, szolgáltatás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szakmunkás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szakképzetlen, egyszerű foglalkozás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Mezőgazdaságban dolgozó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Nyugdíjas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Tanuló vagy egyetemista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Egyéb inaktív (háztartásbeli, GYES, munkanélküli)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5999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Kockázati</a:t>
                      </a:r>
                    </a:p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csoport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alacsony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28,0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Alacsony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Közepesen magas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67,5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45999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magas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4599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</a:t>
                      </a:r>
                      <a:r>
                        <a:rPr lang="hu-HU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válaszadó</a:t>
                      </a:r>
                      <a:endParaRPr lang="hu-H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27" marR="6127" marT="61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24,8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54000" marR="54000" marT="3600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2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14. </a:t>
            </a:r>
            <a:r>
              <a:rPr lang="hu-HU" sz="2400" dirty="0"/>
              <a:t>Ön szerint a kijárási korlátozások túl szigorúak vagy túl engedékenyek? (%)</a:t>
            </a:r>
            <a:endParaRPr lang="hu-HU" sz="1600" dirty="0">
              <a:solidFill>
                <a:srgbClr val="007C6C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0" y="1268760"/>
            <a:ext cx="826048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2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4704"/>
            <a:ext cx="8640000" cy="720000"/>
          </a:xfrm>
        </p:spPr>
        <p:txBody>
          <a:bodyPr/>
          <a:lstStyle/>
          <a:p>
            <a:r>
              <a:rPr lang="hu-HU" sz="4000" dirty="0"/>
              <a:t>A </a:t>
            </a:r>
            <a:r>
              <a:rPr lang="hu-HU" sz="4000" dirty="0" smtClean="0"/>
              <a:t>kutatásról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990600"/>
            <a:ext cx="8280000" cy="57600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Mennyire vagyunk veszélyeztetettek, milyen nehézségekkel szembesülünk, milyen gazdasági és társadalmi következmények várhatók, mi lesz az idei tanévvel – ezekre a kérdésekre kerestük a választ </a:t>
            </a:r>
            <a:r>
              <a:rPr lang="hu-HU" sz="1400" i="1" dirty="0">
                <a:latin typeface="Arial" panose="020B0604020202020204" pitchFamily="34" charset="0"/>
                <a:cs typeface="Arial" panose="020B0604020202020204" pitchFamily="34" charset="0"/>
              </a:rPr>
              <a:t>A koronavírus Erdélyben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című felmérésünkben.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kutatás célja az volt, hogy megismerjük az erdélyi magyar társadalom viszonyulását a járvány kérdésköréhez, illetve ennek hatékony kezeléséhez is hozzájáruljunk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felmérésben négy témára fókuszáltunk:</a:t>
            </a:r>
          </a:p>
          <a:p>
            <a:pPr marL="800100" lvl="1" indent="-400050">
              <a:spcBef>
                <a:spcPts val="300"/>
              </a:spcBef>
              <a:spcAft>
                <a:spcPts val="300"/>
              </a:spcAft>
              <a:buAutoNum type="romanUcPeriod"/>
            </a:pPr>
            <a:r>
              <a:rPr lang="hu-HU" sz="1400" b="1" dirty="0">
                <a:solidFill>
                  <a:srgbClr val="007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Egészségügyi érintettség – általános percepciók</a:t>
            </a:r>
          </a:p>
          <a:p>
            <a:pPr marL="800100" lvl="1" indent="-400050">
              <a:spcBef>
                <a:spcPts val="300"/>
              </a:spcBef>
              <a:spcAft>
                <a:spcPts val="300"/>
              </a:spcAft>
              <a:buAutoNum type="romanUcPeriod"/>
            </a:pPr>
            <a:r>
              <a:rPr lang="hu-HU" sz="1400" b="1" dirty="0">
                <a:solidFill>
                  <a:srgbClr val="007C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Kijárási tilalom, közösségi távolságtartás – a szigorító intézkedések megítélése</a:t>
            </a:r>
          </a:p>
          <a:p>
            <a:pPr marL="800100" lvl="1" indent="-400050">
              <a:spcBef>
                <a:spcPts val="300"/>
              </a:spcBef>
              <a:spcAft>
                <a:spcPts val="300"/>
              </a:spcAft>
              <a:buAutoNum type="romanUcPeriod"/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Gazdasági és szociális hatások</a:t>
            </a:r>
          </a:p>
          <a:p>
            <a:pPr marL="800100" lvl="1" indent="-400050">
              <a:spcBef>
                <a:spcPts val="300"/>
              </a:spcBef>
              <a:spcAft>
                <a:spcPts val="300"/>
              </a:spcAft>
              <a:buAutoNum type="romanUcPeriod"/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Oktatási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kérdések</a:t>
            </a: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None/>
            </a:pP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Jelenlegi elemzésünkben az első két témát dolgozzuk fel. A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második elemzés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publikálása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jövő héten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várható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felmérés 2020.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április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1–10. között zajlott, 7450 személy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megkérdezésével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Az adatfelvétel interneten és telefonon történt. Az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eredmények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nagyrészt internethasználó, legalább általános iskolai végzettséggel rendelkező 18–80 éves erdélyi magyar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populációra vonatkozó becslésnek tekinthetők. Részletes módszertani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információk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bemutató végén találhatóak.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hu-HU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A kutatást az </a:t>
            </a:r>
            <a:r>
              <a:rPr lang="hu-HU" sz="1300" dirty="0" err="1">
                <a:latin typeface="Arial" panose="020B0604020202020204" pitchFamily="34" charset="0"/>
                <a:cs typeface="Arial" panose="020B0604020202020204" pitchFamily="34" charset="0"/>
              </a:rPr>
              <a:t>Erdélystatot</a:t>
            </a: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 működtető kolozsvári Közpolitikai Elemző Központ Egyesület és </a:t>
            </a: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SoDiSo</a:t>
            </a: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Research közvélemény-kutató cég készítette.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Kutatók: Barna Gergő, Kapitány Balázs.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63000"/>
            <a:ext cx="8640000" cy="108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15. </a:t>
            </a:r>
            <a:r>
              <a:rPr lang="hu-HU" sz="2400" dirty="0"/>
              <a:t>A kijárási korlátozások túl szigorúak vagy túl engedékenyek?</a:t>
            </a:r>
            <a:br>
              <a:rPr lang="hu-HU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Jelentősebb eltérések háttérváltozók szerint (%).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810951"/>
              </p:ext>
            </p:extLst>
          </p:nvPr>
        </p:nvGraphicFramePr>
        <p:xfrm>
          <a:off x="453589" y="1524000"/>
          <a:ext cx="8236823" cy="5114880"/>
        </p:xfrm>
        <a:graphic>
          <a:graphicData uri="http://schemas.openxmlformats.org/drawingml/2006/table">
            <a:tbl>
              <a:tblPr/>
              <a:tblGrid>
                <a:gridCol w="9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81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20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2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86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403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7628">
                <a:tc>
                  <a:txBody>
                    <a:bodyPr/>
                    <a:lstStyle/>
                    <a:p>
                      <a:pPr algn="ctr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Túl</a:t>
                      </a:r>
                    </a:p>
                    <a:p>
                      <a:pPr algn="ctr" fontAlgn="b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szigorúak</a:t>
                      </a:r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Megfelelőek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Túl</a:t>
                      </a:r>
                    </a:p>
                    <a:p>
                      <a:pPr algn="ctr" fontAlgn="b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engedékenyek</a:t>
                      </a:r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NT, NV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Régió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Székelyföld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Közép-Erdély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Partium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Szórvány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76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év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hu-H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év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u-H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év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hu-H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év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76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</a:t>
                      </a:r>
                      <a:r>
                        <a:rPr lang="hu-H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hu-H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7628">
                <a:tc rowSpan="11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Aktivitás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Vállalkozó, alkalmazó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Önfoglalkoztató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vezető, szellemi munkát végző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technikus, hivatalnok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kereskedelem, szolgáltatás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szakmunkás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Alkalmazott, szakképzetlen, egyszerű foglalkozás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61,5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Mezőgazdaságban dolgozó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Nyugdíjas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Tanuló vagy egyetemista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67628">
                <a:tc vMerge="1">
                  <a:txBody>
                    <a:bodyPr/>
                    <a:lstStyle/>
                    <a:p>
                      <a:pPr algn="l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Egyéb inaktív (háztartásbeli, GYES, munkanélküli)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</a:t>
                      </a:r>
                      <a:r>
                        <a:rPr lang="hu-H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hu-H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676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</a:t>
                      </a:r>
                      <a:r>
                        <a:rPr lang="hu-HU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válaszadó</a:t>
                      </a:r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53,2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54000" marR="54000" marT="7200" marB="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3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4704"/>
            <a:ext cx="8640000" cy="720000"/>
          </a:xfrm>
        </p:spPr>
        <p:txBody>
          <a:bodyPr>
            <a:noAutofit/>
          </a:bodyPr>
          <a:lstStyle/>
          <a:p>
            <a:r>
              <a:rPr lang="hu-HU" sz="3600" dirty="0"/>
              <a:t>Összegzés (II.)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2000" y="980728"/>
            <a:ext cx="8280000" cy="5760000"/>
          </a:xfr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 válaszadók kétharmada szinte egyáltalán nem hagyja el a lakását: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válaszadóink abszolút többsége (53%-a) csak a legszükségesebb dolgok miatt hagyja el otthonát, további 13%-uk egyáltalán nem jár ki a házból (többségében saját elhatározásból, de vannak akik karantén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miatt).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Csupán 8% azok aránya, akik nagyjából ugyanannyit járnak ki a házból, mint a szigorítások előtt.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kijárási szigorításokat leginkább betartók egyrészt idősek, nyugdíjasok, magas kockázati csoportba tartozók, másrészt ide tartoznak az egyetemisták és a tanulók, harmadrészt pedig a felsőfokú végzettséggel rendelkező, szellemi munkát végző aktívak. Azon rétegek is jól körülhatárolhatók, akik a megszokott módon végzik tevékenységüket: az alapszolgáltatási ágazatokban, a mezőgazdaságban és a közigazgatásban dolgozók, a vállalkozók, önfoglalkoztatók számottevő része.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 legnagyobb problémák az új helyzetben pénzügyi és lélektani jellegűek: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jelenlegi helyzet két fő problémája (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27–28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%-os említési aránnyal) a háztartások bevételeinek csökkenése, illetve a bezártság érzése, az ebből adódó szorongás, aggodalom. Jelentős azok aránya is (20% körüli), akiknek a megszokott intéznivalók, illetve a bevásárlás megnehezedése, avagy a megváltozott munkakörülményekhez való alkalmazkodás jelent problémát. Az egyedüllétet, a társas kapcsolatok hiányát a válaszadók 18, a hasznos időtöltés hiányát 16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említette. A lélektani jellegű problémák legalább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egyikét (bezártság érzése, egyedüllét, hasznos időtöltés hiánya, családon belüli feszültségek) 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válaszadók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mintegy fele, 49,8%-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említette.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 kormány intézkedéseivel a többség egyetért, sokan további szigorításokat is jónak látnának: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kormány koronavírus-járvánnyal kapcsolatos intézkedéseit a válaszadók 68%-a helyesli. Az egyetértők felülreprezentáltak a 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szórványmegyékben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, az idősebb életkorúak és a magasan kvalifikáltak körében. A bírálók inkább székelyföldiek, inkább férfiak, inkább fiatalok. Az intézkedésekkel legkevésbé az önfoglalkoztatók és a vállalkozók értenek egyet, viszont körükben is azok vannak többségben, akik helyeslik a döntéseket.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megkérdezettek abszolút többsége (53%-a) megfelelőnek tarja a kijárást korlátozó intézkedések szintjét, 27%-uk további szigorításokat, 16%-uk pedig a megkötések enyhítését látná jónak. A jelenlegi intézkedések szigorítását a Partiumban élők, a magasan iskolázottak, illetve a bérből élők látnák nagyobb arányban indokoltnak. Az enyhítés mellett a székelyföldiek, az alacsonyabban iskolázottak, a vállalkozók és az önfoglalkoztatók voksolnak átlagon felüli arányban.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4704"/>
            <a:ext cx="8640000" cy="720000"/>
          </a:xfrm>
        </p:spPr>
        <p:txBody>
          <a:bodyPr/>
          <a:lstStyle/>
          <a:p>
            <a:r>
              <a:rPr lang="hu-HU" sz="4000" dirty="0"/>
              <a:t>Módszertan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908720"/>
            <a:ext cx="8640000" cy="5796304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 felmérés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2020. április 1–10.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között zajlott. Ebben a periódusban Romániában 2738-ról 5990-re, Erdélyben valamivel nagyobb arányban, 768-ról 1961-re nőtt a bizonyítottan koronavírussal fertőzött esetek száma.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Különleges helyzetben különleges módszertanhoz folyamodtunk. A kutatás alapvetően az interneten zajlott, arra kértük az Erdélyben élő, magyar etnikumú, felnőtt korú lakosságot, hogy válaszoljanak egy rövid, 10–15 perces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online kérdőívre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. A felmérést az erdélyi magyar nyelvű médiában és közösségi oldalakon népszerűsítettük. Online kérdőívünket 7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095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n töltötték ki.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Április 4-én párhuzamosan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telefonos adatfelvételt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is indítottunk az interneten kisebb arányban válaszoló populáció (falusiak, alacsonyan képzettek, férfiak, szórványban élők) megkérdezésére. Telefonon további 35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személyt sikerült lekérdezni.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7450 esetet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tartalmazó adatbázist régió (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Székelyföld, Közép-Erdély,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Partium és szórvány), településtípus (város, falu), nem (férfi, nő), korcsoport (18–34 év, 35–49 év, 50–64 év, 65–80 év), illetve befejezett iskolai végzettség (alapfok, szakiskola, középfok, felsőfok) szerint </a:t>
            </a:r>
            <a:r>
              <a:rPr lang="hu-H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súlyoztuk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, annak érdekében, hogy a populációnak megfelelő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népességarányokat nyerjünk.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A populációt szűkítettük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, egyrészt a legalább általános iskolai (nyolc osztályos) végzettséggel rendelkezőket, másrészt a legtöbb 80 éveseket vettük csak figyelembe. Ennek következtében a 2011-es erdélyi magyar nagykorú lakosság 89 százalékához igazítottuk a felmérés adatait. A kérdőívünkre válaszoló idősebb korúakat (26 személy), illetve elemi iskolával rendelkezőket (7 személy) is figyelembe vettük, a hozzájuk legközelebb álló rétegekbe soroltuk.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 módszertani közelítések ellenére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a felmérés nem tekinthető reprezentatívnak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. Mindamellett úgy véljük, hogy az eredmények egy jó becslésnek tekinthetők a nagyrészt internethasználó, legalább általános iskolai végzettséggel rendelkező 18–80 éves erdélyi magyar populációra.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16. </a:t>
            </a:r>
            <a:r>
              <a:rPr lang="hu-HU" sz="2400" dirty="0"/>
              <a:t>Az alapváltozók megoszlása a populációban és a felmérésben (%)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3679"/>
              </p:ext>
            </p:extLst>
          </p:nvPr>
        </p:nvGraphicFramePr>
        <p:xfrm>
          <a:off x="1449161" y="1052736"/>
          <a:ext cx="6245679" cy="50602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46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4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69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1135"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hu-HU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Népszámlálás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 *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koronavírus Erdélyben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felmérés, 2020 **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Régió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Székelyföld (HR, CV)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32,5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33,2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Közép-Erdély (CJ,</a:t>
                      </a:r>
                      <a:r>
                        <a:rPr lang="hu-HU" sz="1300" u="none" strike="noStrike" baseline="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MS)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Partium (BH, SM, SJ)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Szórvány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135">
                <a:tc row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Település-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típus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Város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Falu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1135">
                <a:tc row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Férfi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Nő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év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1135">
                <a:tc row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30,4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36,7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36,4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hu-HU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1135"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800" y="6178286"/>
            <a:ext cx="6120000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* a legalább általános iskolai végzettséggel rendelkező, 18–80 éves erdélyi magyarok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** súlyozott adatállomány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4704"/>
            <a:ext cx="8640000" cy="720000"/>
          </a:xfrm>
        </p:spPr>
        <p:txBody>
          <a:bodyPr/>
          <a:lstStyle/>
          <a:p>
            <a:r>
              <a:rPr lang="hu-HU" sz="4000" dirty="0" smtClean="0"/>
              <a:t>Köszönjük!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990600"/>
            <a:ext cx="8280000" cy="56388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Kutatásunk társadalmi, közhasznú céllal készült. Ezúton is szeretnénk megköszönni mindenkinek, aki segített a felmérés megvalósításában: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7450 válaszadó személynek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vizuális elemek biztosítása: Idea Plus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(K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önczey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Elemér,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Bogyor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Tas)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tárhely, szerverkapacitás: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Labs.ro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(Simon Attila)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kérdőív programozása, technikai megoldások: Kovács Csongor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népszerűsítés, marketing: Székely Panna, Tamás Ágnes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telefonos kérdezést biztosító csapat: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Fazakas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Annamária, Vajas Katalin,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Ihos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Mária, Pótor-Pápai Andrea, Pótor-Pápai Ádám, Kádár Mária</a:t>
            </a:r>
          </a:p>
          <a:p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Médiapartnerek: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aradihirek.ro,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Erdély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TV, erdely.ma,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Hargita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Népe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Háromszék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Kolozsvári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Rádió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korona.rmdsz.ro,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Marosvásárhelyi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Rádió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maszol.ro, nagybanya.ro,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Nyugati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Jelen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Szabadság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Szatmári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Friss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Újság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Székely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Hírmondó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transindex.ro</a:t>
            </a:r>
            <a:endParaRPr lang="hu-H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Közzététel: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2020. április 16.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További információ: Barna Gergő (</a:t>
            </a:r>
            <a:r>
              <a:rPr lang="hu-HU" sz="1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barna.gergo</a:t>
            </a:r>
            <a:r>
              <a:rPr lang="hu-HU" sz="1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hu-HU" sz="1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erdelystat.ro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9000"/>
            <a:ext cx="8280000" cy="720000"/>
          </a:xfrm>
        </p:spPr>
        <p:txBody>
          <a:bodyPr>
            <a:noAutofit/>
          </a:bodyPr>
          <a:lstStyle/>
          <a:p>
            <a:pPr algn="l"/>
            <a:r>
              <a:rPr lang="hu-HU" sz="2800" b="1" dirty="0"/>
              <a:t>I. Egészségügyi érintettség, percepciók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69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720000"/>
          </a:xfrm>
        </p:spPr>
        <p:txBody>
          <a:bodyPr>
            <a:noAutofit/>
          </a:bodyPr>
          <a:lstStyle/>
          <a:p>
            <a:r>
              <a:rPr lang="hu-HU" sz="2400" dirty="0"/>
              <a:t>1</a:t>
            </a:r>
            <a:r>
              <a:rPr lang="hu-HU" sz="2400" dirty="0" smtClean="0"/>
              <a:t>. </a:t>
            </a:r>
            <a:r>
              <a:rPr lang="hu-HU" sz="2400" dirty="0"/>
              <a:t>Ön fertőződött-e a koronavírussal? (%)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8" y="1268760"/>
            <a:ext cx="8264305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32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63000"/>
            <a:ext cx="8640000" cy="108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2. </a:t>
            </a:r>
            <a:r>
              <a:rPr lang="hu-HU" sz="2400" dirty="0"/>
              <a:t>Kérjük, válassza ki, hogy leginkább melyik állítás igaz Önre. Ha több is igaz, a járvány szempontjából a legsúlyosabbat jelölje.</a:t>
            </a:r>
            <a:r>
              <a:rPr lang="en-US" sz="2400" dirty="0"/>
              <a:t> </a:t>
            </a:r>
            <a:r>
              <a:rPr lang="hu-HU" sz="2400" dirty="0"/>
              <a:t>(%)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60" y="1268760"/>
            <a:ext cx="826048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5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720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2400" dirty="0" smtClean="0"/>
              <a:t>3. </a:t>
            </a:r>
            <a:r>
              <a:rPr lang="hu-HU" sz="2400" dirty="0"/>
              <a:t>Kockázati csoportok a </a:t>
            </a:r>
            <a:r>
              <a:rPr lang="hu-HU" sz="2400" dirty="0" smtClean="0"/>
              <a:t>COVID–19 </a:t>
            </a:r>
            <a:r>
              <a:rPr lang="hu-HU" sz="2400" dirty="0"/>
              <a:t>szempontjából</a:t>
            </a:r>
            <a:endParaRPr lang="hu-HU" sz="1600" dirty="0">
              <a:solidFill>
                <a:srgbClr val="007C6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016149"/>
            <a:ext cx="7992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Az eddigi ismeretek szerint a </a:t>
            </a: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COVID–19 </a:t>
            </a: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betegség lefolyását a fertőzöttek életkora, illetve egyes társbetegségek megléte befolyásolja jelentős mértékben. Felmérésünkben rákérdeztünk, hogy a válaszadók rendelkeznek-e valamilyen krónikus (hosszan tartó) betegséggel, illetve ennek súlyosságára. A megkérdezettek egyharmada számolt be keringési, </a:t>
            </a:r>
            <a:r>
              <a:rPr lang="hu-HU" sz="1300" dirty="0" err="1">
                <a:latin typeface="Arial" panose="020B0604020202020204" pitchFamily="34" charset="0"/>
                <a:cs typeface="Arial" panose="020B0604020202020204" pitchFamily="34" charset="0"/>
              </a:rPr>
              <a:t>légzőrendszeri</a:t>
            </a: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, endokrin-, anyagcsere-, emésztőrendszeri vagy daganatos betegségről. A kérdésre adott szubjektív feleletek, illetve életkor alapján a válaszadókat négy kockázati csoportba </a:t>
            </a: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soroltuk.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Felhívjuk </a:t>
            </a:r>
            <a:r>
              <a:rPr lang="hu-HU" sz="1300" dirty="0">
                <a:latin typeface="Arial" panose="020B0604020202020204" pitchFamily="34" charset="0"/>
                <a:cs typeface="Arial" panose="020B0604020202020204" pitchFamily="34" charset="0"/>
              </a:rPr>
              <a:t>a figyelmet, hogy az általunk létrehozott csoportosításnak nincs semmilyen egészségügyi, epidemiológiai relevanciája, csupán háttérváltozóként használjuk bizonyos kérdések jobb megértéséhez!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877460"/>
              </p:ext>
            </p:extLst>
          </p:nvPr>
        </p:nvGraphicFramePr>
        <p:xfrm>
          <a:off x="771450" y="3212976"/>
          <a:ext cx="7601101" cy="28273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1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9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0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113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Kockázati csoport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Leírás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Arány a válaszadók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között (%)</a:t>
                      </a:r>
                      <a:endParaRPr lang="hu-HU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alacsony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éves válaszadók, akiknek nincs krónikus betegsége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54,3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Alacsony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éves kevésbé súlyos krónikus betegek</a:t>
                      </a:r>
                      <a:r>
                        <a:rPr lang="hu-HU" sz="13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és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 felettiek, akiknek nincs krónikus betegségük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Közepesen magas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éves közepesen súlyos krónikus betegek és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 felettiek, kevésbé súlyos krónikus betegséggel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magas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hu-H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hu-HU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éves nagyon súlyos krónikus betegek és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év felettiek, közepesen súlyos krónikus betegséggel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 adat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1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</a:t>
                      </a:r>
                      <a:r>
                        <a:rPr lang="hu-HU" sz="1300" b="0" i="1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300" b="0" i="1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tudja, nem válaszol esetek</a:t>
                      </a:r>
                      <a:endParaRPr lang="hu-HU" sz="1300" b="0" i="1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3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54000" marR="54000" marT="54000" marB="5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4. </a:t>
            </a:r>
            <a:r>
              <a:rPr lang="hu-HU" sz="2400" dirty="0"/>
              <a:t>Mennyire tartja valószínűnek, hogy Ön elkapja a koronavírust?</a:t>
            </a:r>
            <a:r>
              <a:rPr lang="en-US" sz="2400" dirty="0"/>
              <a:t> </a:t>
            </a:r>
            <a:r>
              <a:rPr lang="hu-HU" sz="2400" dirty="0"/>
              <a:t>(%)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1" y="1268760"/>
            <a:ext cx="8264299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3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42000"/>
            <a:ext cx="8640000" cy="72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5. </a:t>
            </a:r>
            <a:r>
              <a:rPr lang="hu-HU" sz="2400" dirty="0"/>
              <a:t>Mennyire tartja valószínűnek, hogy elkapja a koronavírust?</a:t>
            </a:r>
            <a:br>
              <a:rPr lang="hu-HU" sz="2400" dirty="0"/>
            </a:br>
            <a:r>
              <a:rPr lang="hu-HU" sz="1000" dirty="0"/>
              <a:t/>
            </a:r>
            <a:br>
              <a:rPr lang="hu-HU" sz="1000" dirty="0"/>
            </a:br>
            <a:r>
              <a:rPr lang="hu-HU" sz="1600" dirty="0">
                <a:solidFill>
                  <a:srgbClr val="007C6C"/>
                </a:solidFill>
              </a:rPr>
              <a:t>Jelentősebb eltérések háttérváltozók szerint (skálaátlag és %).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068691"/>
              </p:ext>
            </p:extLst>
          </p:nvPr>
        </p:nvGraphicFramePr>
        <p:xfrm>
          <a:off x="165650" y="1512420"/>
          <a:ext cx="8812700" cy="4122720"/>
        </p:xfrm>
        <a:graphic>
          <a:graphicData uri="http://schemas.openxmlformats.org/drawingml/2006/table">
            <a:tbl>
              <a:tblPr/>
              <a:tblGrid>
                <a:gridCol w="93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2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25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01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6596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625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7011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92580">
                <a:tc gridSpan="2">
                  <a:txBody>
                    <a:bodyPr/>
                    <a:lstStyle/>
                    <a:p>
                      <a:pPr algn="ctr" fontAlgn="b"/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Skála-</a:t>
                      </a:r>
                    </a:p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átlag*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Valószínű, hogy</a:t>
                      </a:r>
                    </a:p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elkapja (%)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Gazdasági</a:t>
                      </a:r>
                      <a:r>
                        <a:rPr lang="hu-H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á</a:t>
                      </a:r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gazat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Skála-</a:t>
                      </a:r>
                    </a:p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átlag*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Valószínű, hogy</a:t>
                      </a:r>
                    </a:p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elkapja (%)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2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Régió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Székelyföld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Mezőgazdaság, erdőgazdálkodás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Közép-Erdély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Könnyűipar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Partium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ipar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Szórvány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Energia, gáz, víz, szennyvíz, hulladék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62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Korcsoport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18-34 év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Építőipar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35-49 év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Kereskedelem, gépjárműjavítás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50-64 év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2,11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Szállítás, raktározás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65-80 év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Vendéglátás, turizmus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62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Iskolai</a:t>
                      </a:r>
                    </a:p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végzettség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Alapfok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Információ, kommunikáció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Szakiskola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Egészségügy, szociális ellátás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2,45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Középfok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Oktatás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Felsőfok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Közigazgatás, védelem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42,2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6228">
                <a:tc rowSpan="4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Kockázati</a:t>
                      </a:r>
                    </a:p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csoport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alacsony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Egyéb szolgáltatások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Alacsony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Gazdaságilag aktívak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Közepesen magas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6228">
                <a:tc vMerge="1">
                  <a:txBody>
                    <a:bodyPr/>
                    <a:lstStyle/>
                    <a:p>
                      <a:pPr algn="l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Nagyon magas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62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 válaszadó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95800" y="5613737"/>
            <a:ext cx="449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* Skála:</a:t>
            </a:r>
          </a:p>
          <a:p>
            <a:pPr marL="336600" lvl="0" indent="-228600">
              <a:buAutoNum type="arabicPeriod"/>
            </a:pPr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Nagyon valószínűtlen</a:t>
            </a:r>
          </a:p>
          <a:p>
            <a:pPr marL="336600" lvl="0" indent="-228600">
              <a:buAutoNum type="arabicPeriod"/>
            </a:pPr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Inkább valószínűtlen</a:t>
            </a:r>
          </a:p>
          <a:p>
            <a:pPr marL="336600" lvl="0" indent="-228600">
              <a:buAutoNum type="arabicPeriod"/>
            </a:pPr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Inkább valószínű</a:t>
            </a:r>
          </a:p>
          <a:p>
            <a:pPr marL="336600" lvl="0" indent="-228600">
              <a:buAutoNum type="arabicPeriod"/>
            </a:pPr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Nagyon valószínű</a:t>
            </a:r>
          </a:p>
          <a:p>
            <a:pPr marL="336600" lvl="0" indent="-228600">
              <a:buAutoNum type="arabicPeriod"/>
            </a:pPr>
            <a:r>
              <a:rPr lang="hu-HU" sz="1000" dirty="0">
                <a:latin typeface="Arial" panose="020B0604020202020204" pitchFamily="34" charset="0"/>
                <a:cs typeface="Arial" panose="020B0604020202020204" pitchFamily="34" charset="0"/>
              </a:rPr>
              <a:t>Már megbetegedtem</a:t>
            </a:r>
          </a:p>
        </p:txBody>
      </p:sp>
    </p:spTree>
    <p:extLst>
      <p:ext uri="{BB962C8B-B14F-4D97-AF65-F5344CB8AC3E}">
        <p14:creationId xmlns:p14="http://schemas.microsoft.com/office/powerpoint/2010/main" val="166921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0"/>
            <a:ext cx="8640000" cy="900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6. </a:t>
            </a:r>
            <a:r>
              <a:rPr lang="hu-HU" sz="2400" dirty="0"/>
              <a:t>Amennyiben Ön megfertőződne, mit gondol, milyen lefolyású lenne a betegsége?</a:t>
            </a:r>
            <a:r>
              <a:rPr lang="en-US" sz="2400" dirty="0"/>
              <a:t> (%)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1" y="1268760"/>
            <a:ext cx="8264299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2764</Words>
  <Application>Microsoft Office PowerPoint</Application>
  <PresentationFormat>On-screen Show (4:3)</PresentationFormat>
  <Paragraphs>803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Kutatási eredmények I.  2020. április 16.</vt:lpstr>
      <vt:lpstr>A kutatásról</vt:lpstr>
      <vt:lpstr>I. Egészségügyi érintettség, percepciók</vt:lpstr>
      <vt:lpstr>1. Ön fertőződött-e a koronavírussal? (%)</vt:lpstr>
      <vt:lpstr>2. Kérjük, válassza ki, hogy leginkább melyik állítás igaz Önre. Ha több is igaz, a járvány szempontjából a legsúlyosabbat jelölje. (%)</vt:lpstr>
      <vt:lpstr>3. Kockázati csoportok a COVID–19 szempontjából</vt:lpstr>
      <vt:lpstr>4. Mennyire tartja valószínűnek, hogy Ön elkapja a koronavírust? (%)</vt:lpstr>
      <vt:lpstr>5. Mennyire tartja valószínűnek, hogy elkapja a koronavírust?  Jelentősebb eltérések háttérváltozók szerint (skálaátlag és %).</vt:lpstr>
      <vt:lpstr>6. Amennyiben Ön megfertőződne, mit gondol, milyen lefolyású lenne a betegsége? (%)</vt:lpstr>
      <vt:lpstr>7. Amennyiben Ön megfertőződne, mit gondol, milyen lefolyású lenne a betegsége?  Jelentősebb eltérések háttérváltozók szerint (skálaátlag).</vt:lpstr>
      <vt:lpstr>8. Hogyan védekezik a koronavírus ellen? (%)  Több lehetséges válasz, az összeg nem adja ki a 100%-ot.</vt:lpstr>
      <vt:lpstr>Összegzés (I.)</vt:lpstr>
      <vt:lpstr>PowerPoint Presentation</vt:lpstr>
      <vt:lpstr>9. A kijárási szigorításokat követően melyik kijelentés jellemzi legjobban az Ön helyzetét, függetlenül az okoktól? (%)</vt:lpstr>
      <vt:lpstr>10. A szigorításokat követően milyen gyakran jár ki a házból?  Jelentősebb eltérések háttérváltozók szerint (%).</vt:lpstr>
      <vt:lpstr>11. Mi okozza a három legnagyobb problémát Önnek, Önöknek a jelenlegi helyzetben? (%)  Három lehetséges válasz, az összeg nem adja ki a 100%-ot.</vt:lpstr>
      <vt:lpstr>12. Milyen mértékben ért egyet a kormány koronavírus-járvánnyal kapcsolatos intézkedéseivel? (%)</vt:lpstr>
      <vt:lpstr>13. Milyen mértékben ért egyet a kormány koronavírus-járvánnyal kapcsolatos intézkedéseivel?  Jelentősebb eltérések háttérváltozók szerint (%).</vt:lpstr>
      <vt:lpstr>14. Ön szerint a kijárási korlátozások túl szigorúak vagy túl engedékenyek? (%)</vt:lpstr>
      <vt:lpstr>15. A kijárási korlátozások túl szigorúak vagy túl engedékenyek?  Jelentősebb eltérések háttérváltozók szerint (%).</vt:lpstr>
      <vt:lpstr>Összegzés (II.)</vt:lpstr>
      <vt:lpstr>Módszertan</vt:lpstr>
      <vt:lpstr>16. Az alapváltozók megoszlása a populációban és a felmérésben (%)</vt:lpstr>
      <vt:lpstr>Köszönjük!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koronavírus Erdélyben  kutatásjelentés</dc:title>
  <dc:creator>Barna Gergő</dc:creator>
  <cp:lastModifiedBy>Barna Gergő</cp:lastModifiedBy>
  <cp:revision>102</cp:revision>
  <dcterms:created xsi:type="dcterms:W3CDTF">2020-04-11T07:39:11Z</dcterms:created>
  <dcterms:modified xsi:type="dcterms:W3CDTF">2020-04-16T06:53:19Z</dcterms:modified>
</cp:coreProperties>
</file>