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8" r:id="rId8"/>
    <p:sldId id="269" r:id="rId9"/>
    <p:sldId id="270" r:id="rId10"/>
    <p:sldId id="287" r:id="rId11"/>
    <p:sldId id="276" r:id="rId12"/>
    <p:sldId id="277" r:id="rId13"/>
    <p:sldId id="274" r:id="rId14"/>
    <p:sldId id="275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82" r:id="rId23"/>
    <p:sldId id="301" r:id="rId24"/>
    <p:sldId id="302" r:id="rId25"/>
    <p:sldId id="291" r:id="rId26"/>
    <p:sldId id="292" r:id="rId27"/>
    <p:sldId id="283" r:id="rId28"/>
    <p:sldId id="284" r:id="rId29"/>
    <p:sldId id="288" r:id="rId30"/>
    <p:sldId id="289" r:id="rId31"/>
    <p:sldId id="290" r:id="rId32"/>
    <p:sldId id="285" r:id="rId33"/>
    <p:sldId id="286" r:id="rId34"/>
    <p:sldId id="293" r:id="rId35"/>
    <p:sldId id="294" r:id="rId36"/>
    <p:sldId id="264" r:id="rId37"/>
    <p:sldId id="265" r:id="rId38"/>
    <p:sldId id="267" r:id="rId39"/>
    <p:sldId id="295" r:id="rId40"/>
    <p:sldId id="296" r:id="rId41"/>
    <p:sldId id="297" r:id="rId42"/>
    <p:sldId id="300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0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0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F4BF-1092-448A-9D81-F545696A3A8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9AB8-D7BA-4956-BFE2-891D8D24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zki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hyperlink" Target="http://balvanyos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/>
          <a:lstStyle/>
          <a:p>
            <a:r>
              <a:rPr lang="hu-HU" b="1" dirty="0"/>
              <a:t>Kisebbségi Monitor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743200"/>
            <a:ext cx="8686800" cy="175260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Etnikumközi viszonyok és az oktatási rendszer percepciója az erdélyi magyarok körében</a:t>
            </a:r>
            <a:endParaRPr lang="en-US" b="1" dirty="0"/>
          </a:p>
          <a:p>
            <a:endParaRPr lang="hu-HU" b="1" dirty="0"/>
          </a:p>
          <a:p>
            <a:r>
              <a:rPr lang="hu-HU" b="1" dirty="0"/>
              <a:t>Telefonos és online adatfelvétel. Gyorsjelentés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5" name="Picture 4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48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53246" y="783337"/>
            <a:ext cx="7643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Ön szerint fontos, hogy a magyar gyermekek nagyon jól megtanuljanak románul?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98" y="1676400"/>
            <a:ext cx="81838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1" y="2466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0007"/>
            <a:ext cx="8207557" cy="64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27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14950"/>
            <a:ext cx="8803442" cy="5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8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7966649" cy="62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609600"/>
            <a:ext cx="87987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5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52" y="304800"/>
            <a:ext cx="841296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0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2867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4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79" y="304800"/>
            <a:ext cx="86753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9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12" y="381001"/>
            <a:ext cx="8610601" cy="57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9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869637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Az adatfelvételek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120"/>
            <a:ext cx="10896600" cy="6257544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</a:t>
            </a:r>
            <a:r>
              <a:rPr lang="hu-HU" b="1" dirty="0"/>
              <a:t>telefonos adatfelvétel:</a:t>
            </a:r>
          </a:p>
          <a:p>
            <a:pPr lvl="1"/>
            <a:r>
              <a:rPr lang="hu-HU" b="1" dirty="0" err="1"/>
              <a:t>Trasylvania</a:t>
            </a:r>
            <a:r>
              <a:rPr lang="hu-HU" b="1" dirty="0"/>
              <a:t> </a:t>
            </a:r>
            <a:r>
              <a:rPr lang="hu-HU" b="1" dirty="0" err="1"/>
              <a:t>Inquiry</a:t>
            </a:r>
            <a:endParaRPr lang="hu-HU" b="1" dirty="0"/>
          </a:p>
          <a:p>
            <a:pPr lvl="1"/>
            <a:r>
              <a:rPr lang="hu-HU" b="1" dirty="0"/>
              <a:t>Időpont</a:t>
            </a:r>
            <a:r>
              <a:rPr lang="hu-HU" dirty="0"/>
              <a:t>: június</a:t>
            </a:r>
          </a:p>
          <a:p>
            <a:pPr lvl="1"/>
            <a:r>
              <a:rPr lang="hu-HU" b="1" dirty="0"/>
              <a:t>Célpopuláció</a:t>
            </a:r>
            <a:r>
              <a:rPr lang="hu-HU" dirty="0"/>
              <a:t>: 18 év fölötti erdélyi magyarok </a:t>
            </a:r>
          </a:p>
          <a:p>
            <a:pPr lvl="1"/>
            <a:r>
              <a:rPr lang="hu-HU" b="1" dirty="0"/>
              <a:t>Mintanagyság</a:t>
            </a:r>
            <a:r>
              <a:rPr lang="hu-HU" dirty="0"/>
              <a:t>: 968 személy</a:t>
            </a:r>
          </a:p>
          <a:p>
            <a:pPr lvl="1"/>
            <a:r>
              <a:rPr lang="hu-HU" b="1" dirty="0"/>
              <a:t>Mintavétel típusa</a:t>
            </a:r>
            <a:r>
              <a:rPr lang="hu-HU" dirty="0"/>
              <a:t>: rétegzett, véletlenszerű mintavétel. </a:t>
            </a:r>
            <a:endParaRPr lang="en-US" dirty="0"/>
          </a:p>
          <a:p>
            <a:pPr lvl="0"/>
            <a:r>
              <a:rPr lang="hu-HU" dirty="0"/>
              <a:t>Az </a:t>
            </a:r>
            <a:r>
              <a:rPr lang="hu-HU" b="1" dirty="0"/>
              <a:t>online adatfelvétel</a:t>
            </a:r>
            <a:r>
              <a:rPr lang="hu-HU" dirty="0"/>
              <a:t> :</a:t>
            </a:r>
          </a:p>
          <a:p>
            <a:pPr lvl="1"/>
            <a:r>
              <a:rPr lang="hu-HU" b="1" dirty="0"/>
              <a:t>TT Research &amp; </a:t>
            </a:r>
            <a:r>
              <a:rPr lang="hu-HU" b="1" dirty="0" err="1"/>
              <a:t>Communication</a:t>
            </a:r>
            <a:endParaRPr lang="hu-HU" b="1" dirty="0"/>
          </a:p>
          <a:p>
            <a:pPr lvl="1"/>
            <a:r>
              <a:rPr lang="hu-HU" b="1" dirty="0"/>
              <a:t>Időpont: </a:t>
            </a:r>
            <a:r>
              <a:rPr lang="hu-HU" dirty="0"/>
              <a:t>július </a:t>
            </a:r>
            <a:endParaRPr lang="en-US" dirty="0"/>
          </a:p>
          <a:p>
            <a:pPr lvl="1"/>
            <a:r>
              <a:rPr lang="hu-HU" b="1" dirty="0"/>
              <a:t>Célpopuláció</a:t>
            </a:r>
            <a:r>
              <a:rPr lang="hu-HU" dirty="0"/>
              <a:t>: A </a:t>
            </a:r>
            <a:r>
              <a:rPr lang="hu-HU" dirty="0" err="1"/>
              <a:t>facebook</a:t>
            </a:r>
            <a:r>
              <a:rPr lang="hu-HU" dirty="0"/>
              <a:t> profillal rendelkező erdélyi magyarok.</a:t>
            </a:r>
            <a:endParaRPr lang="en-US" dirty="0"/>
          </a:p>
          <a:p>
            <a:pPr lvl="1"/>
            <a:r>
              <a:rPr lang="hu-HU" b="1" dirty="0"/>
              <a:t>Mintanagyság</a:t>
            </a:r>
            <a:r>
              <a:rPr lang="hu-HU" dirty="0"/>
              <a:t>: 1842 személy</a:t>
            </a:r>
            <a:endParaRPr lang="en-US" dirty="0"/>
          </a:p>
          <a:p>
            <a:pPr lvl="1"/>
            <a:r>
              <a:rPr lang="hu-HU" b="1" dirty="0"/>
              <a:t>Mintavétel típusa</a:t>
            </a:r>
            <a:r>
              <a:rPr lang="hu-HU" dirty="0"/>
              <a:t>: kvótás mintavétel régió, településtípus, nem és életkor szerint célzott </a:t>
            </a:r>
            <a:r>
              <a:rPr lang="hu-HU" dirty="0" err="1"/>
              <a:t>facebook</a:t>
            </a:r>
            <a:r>
              <a:rPr lang="hu-HU" dirty="0"/>
              <a:t> hirdetésekkel.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5" name="Picture 4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120"/>
            <a:ext cx="1927176" cy="136298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"/>
              </a:schemeClr>
            </a:glow>
            <a:outerShdw blurRad="50800" dist="50800" dir="5400000" algn="ctr" rotWithShape="0">
              <a:srgbClr val="000000">
                <a:alpha val="4000"/>
              </a:srgbClr>
            </a:outerShdw>
            <a:reflection stA="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38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3. Oktatási rendszerrel kapcsolatos attitűdök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34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2193"/>
            <a:ext cx="8305800" cy="68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9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1"/>
            <a:ext cx="9003446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1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hu-HU" sz="2400" b="1" dirty="0"/>
              <a:t>Érettségi: sikerességi arányok (a magyarok esetében hivatalosan és a román nyelv és irodalom nélküli modellszámítás alapján) </a:t>
            </a:r>
            <a:endParaRPr lang="en-US" sz="2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36904"/>
            <a:ext cx="8872729" cy="51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64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14401"/>
            <a:ext cx="4581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74" y="9144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2" y="407466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1" y="545068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Matematika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1" y="545068"/>
            <a:ext cx="129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Szövegértés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705336"/>
            <a:ext cx="209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Természettudomány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2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1000"/>
            <a:ext cx="890349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9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65" y="152400"/>
            <a:ext cx="81609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32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32" y="493776"/>
            <a:ext cx="9157888" cy="56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5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28600"/>
            <a:ext cx="875574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24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8915400" cy="51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5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3957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Témák, a bemutató szerkezete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020300" cy="5867400"/>
          </a:xfrm>
        </p:spPr>
        <p:txBody>
          <a:bodyPr/>
          <a:lstStyle/>
          <a:p>
            <a:r>
              <a:rPr lang="hu-HU" dirty="0"/>
              <a:t>Idősorok: </a:t>
            </a:r>
          </a:p>
          <a:p>
            <a:pPr lvl="1"/>
            <a:r>
              <a:rPr lang="hu-HU" dirty="0"/>
              <a:t>Nem demokratikus döntési formák támogatottsága</a:t>
            </a:r>
          </a:p>
          <a:p>
            <a:pPr lvl="1"/>
            <a:r>
              <a:rPr lang="hu-HU" dirty="0"/>
              <a:t>Intézmények iránti bizalom</a:t>
            </a:r>
          </a:p>
          <a:p>
            <a:r>
              <a:rPr lang="hu-HU" dirty="0"/>
              <a:t>Fő témák</a:t>
            </a:r>
          </a:p>
          <a:p>
            <a:pPr lvl="1"/>
            <a:r>
              <a:rPr lang="hu-HU" dirty="0"/>
              <a:t>Román-magyar viszony</a:t>
            </a:r>
          </a:p>
          <a:p>
            <a:pPr lvl="1"/>
            <a:r>
              <a:rPr lang="hu-HU" dirty="0"/>
              <a:t>Román nyelvhez való viszony</a:t>
            </a:r>
          </a:p>
          <a:p>
            <a:pPr lvl="1"/>
            <a:r>
              <a:rPr lang="hu-HU" dirty="0"/>
              <a:t>Oktatási rendszer megítélése</a:t>
            </a:r>
          </a:p>
          <a:p>
            <a:r>
              <a:rPr lang="hu-HU" dirty="0"/>
              <a:t>Telefonos és online adatfelvétel összehasonlítása</a:t>
            </a:r>
          </a:p>
          <a:p>
            <a:pPr lvl="1"/>
            <a:r>
              <a:rPr lang="hu-HU" dirty="0"/>
              <a:t>Mivel magyarázhatók a különbségek?</a:t>
            </a:r>
          </a:p>
          <a:p>
            <a:pPr lvl="1"/>
            <a:r>
              <a:rPr lang="hu-HU" dirty="0"/>
              <a:t>Mire jó az online?</a:t>
            </a:r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924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4" y="914400"/>
            <a:ext cx="9067800" cy="47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25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07225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00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09600"/>
            <a:ext cx="890827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47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6" y="161544"/>
            <a:ext cx="8909304" cy="640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/>
          <a:lstStyle/>
          <a:p>
            <a:r>
              <a:rPr lang="hu-HU" b="1" dirty="0"/>
              <a:t>4. Online </a:t>
            </a:r>
            <a:r>
              <a:rPr lang="ro-RO" b="1" dirty="0" err="1"/>
              <a:t>és</a:t>
            </a:r>
            <a:r>
              <a:rPr lang="ro-RO" b="1" dirty="0"/>
              <a:t> </a:t>
            </a:r>
            <a:r>
              <a:rPr lang="ro-RO" b="1" dirty="0" err="1"/>
              <a:t>telefonos</a:t>
            </a:r>
            <a:r>
              <a:rPr lang="ro-RO" b="1" dirty="0"/>
              <a:t> </a:t>
            </a:r>
            <a:r>
              <a:rPr lang="ro-RO" b="1" dirty="0" err="1"/>
              <a:t>adatfelv</a:t>
            </a:r>
            <a:r>
              <a:rPr lang="hu-HU" b="1" dirty="0"/>
              <a:t>étel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9000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10600" cy="64770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1. Jelentős különbségek az online és a telefonos adatfelvétel között</a:t>
            </a:r>
          </a:p>
          <a:p>
            <a:pPr lvl="1"/>
            <a:r>
              <a:rPr lang="hu-HU" dirty="0"/>
              <a:t>Az online vizsgálat és korábbi adatfelvételek összehasonlításának veszélyei</a:t>
            </a:r>
          </a:p>
          <a:p>
            <a:r>
              <a:rPr lang="hu-HU" dirty="0"/>
              <a:t>2. „Radikálisabb” vélemények</a:t>
            </a:r>
          </a:p>
          <a:p>
            <a:pPr lvl="1"/>
            <a:r>
              <a:rPr lang="hu-HU" dirty="0"/>
              <a:t>„Magyarabb” online szinte minden kérdés esetében</a:t>
            </a:r>
          </a:p>
          <a:p>
            <a:pPr lvl="1"/>
            <a:r>
              <a:rPr lang="hu-HU" dirty="0"/>
              <a:t>Más irányú radikalizmus is jelen van </a:t>
            </a:r>
          </a:p>
          <a:p>
            <a:r>
              <a:rPr lang="hu-HU" dirty="0"/>
              <a:t>3. Sajtóban, nyilvános diskurzusban domináns, vagy formálódó véleményáramlatok markáns megjelenése</a:t>
            </a:r>
          </a:p>
          <a:p>
            <a:r>
              <a:rPr lang="hu-HU" dirty="0"/>
              <a:t>4.  Mire jó az online?</a:t>
            </a:r>
          </a:p>
          <a:p>
            <a:pPr lvl="1"/>
            <a:r>
              <a:rPr lang="hu-HU" dirty="0"/>
              <a:t>Összefüggések vizsgálatára</a:t>
            </a:r>
          </a:p>
          <a:p>
            <a:pPr lvl="1"/>
            <a:r>
              <a:rPr lang="hu-HU" dirty="0"/>
              <a:t>Reprezentatív mintán láthatatlan csoportok vizsgálatára (USR+ &amp; EMSZ szavazók)</a:t>
            </a:r>
          </a:p>
        </p:txBody>
      </p:sp>
    </p:spTree>
    <p:extLst>
      <p:ext uri="{BB962C8B-B14F-4D97-AF65-F5344CB8AC3E}">
        <p14:creationId xmlns:p14="http://schemas.microsoft.com/office/powerpoint/2010/main" val="172831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763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71801" y="455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0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60248"/>
            <a:ext cx="8255000" cy="632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0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8610600" cy="586740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7493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0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29" y="838200"/>
            <a:ext cx="88699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5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1. Idősorok</a:t>
            </a:r>
            <a:endParaRPr lang="en-US" b="1" dirty="0"/>
          </a:p>
        </p:txBody>
      </p:sp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898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1000"/>
            <a:ext cx="88798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241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5552"/>
            <a:ext cx="876375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56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1"/>
            <a:ext cx="8915400" cy="612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71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68" y="225552"/>
            <a:ext cx="8942832" cy="636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3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70" y="347472"/>
            <a:ext cx="8202930" cy="6434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zékelyföldi Közpolitikai Intézet">
            <a:hlinkClick r:id="rId2" tooltip="Székelyföldi Közpolitikai Intéze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845"/>
            <a:ext cx="965200" cy="243840"/>
          </a:xfrm>
          <a:prstGeom prst="rect">
            <a:avLst/>
          </a:prstGeom>
          <a:noFill/>
        </p:spPr>
      </p:pic>
      <p:pic>
        <p:nvPicPr>
          <p:cNvPr id="9" name="Picture 8" descr="Bálványos Intéz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846"/>
            <a:ext cx="1181100" cy="274955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46" y="362712"/>
            <a:ext cx="8596122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8229600" cy="1143000"/>
          </a:xfrm>
        </p:spPr>
        <p:txBody>
          <a:bodyPr/>
          <a:lstStyle/>
          <a:p>
            <a:r>
              <a:rPr lang="hu-HU" b="1" dirty="0"/>
              <a:t>2. Román nyelvhez való viszony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774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10" y="914400"/>
            <a:ext cx="911739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3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7" y="457200"/>
            <a:ext cx="905092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2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264</Words>
  <Application>Microsoft Office PowerPoint</Application>
  <PresentationFormat>Widescreen</PresentationFormat>
  <Paragraphs>47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Kisebbségi Monitor 2020</vt:lpstr>
      <vt:lpstr>Az adatfelvételek jellemzői</vt:lpstr>
      <vt:lpstr>Témák, a bemutató szerkezete</vt:lpstr>
      <vt:lpstr>1. Idősorok</vt:lpstr>
      <vt:lpstr>PowerPoint Presentation</vt:lpstr>
      <vt:lpstr>PowerPoint Presentation</vt:lpstr>
      <vt:lpstr>2. Román nyelvhez való viszony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Oktatási rendszerrel kapcsolatos attitűdök</vt:lpstr>
      <vt:lpstr>PowerPoint Presentation</vt:lpstr>
      <vt:lpstr>PowerPoint Presentation</vt:lpstr>
      <vt:lpstr>Érettségi: sikerességi arányok (a magyarok esetében hivatalosan és a román nyelv és irodalom nélküli modellszámítás alapján)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Online és telefonos adatfelvétel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Kisebbségi Monitor 2020</dc:title>
  <dc:creator>Tamas Kiss</dc:creator>
  <cp:lastModifiedBy>Toro Tibor</cp:lastModifiedBy>
  <cp:revision>21</cp:revision>
  <dcterms:created xsi:type="dcterms:W3CDTF">2020-09-08T07:56:06Z</dcterms:created>
  <dcterms:modified xsi:type="dcterms:W3CDTF">2020-09-09T13:14:02Z</dcterms:modified>
</cp:coreProperties>
</file>